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4"/>
  </p:notesMasterIdLst>
  <p:sldIdLst>
    <p:sldId id="256" r:id="rId2"/>
    <p:sldId id="257" r:id="rId3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2" d="100"/>
          <a:sy n="92" d="100"/>
        </p:scale>
        <p:origin x="33" y="6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ce7e8e0c62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ce7e8e0c62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" name="Google Shape;77;p11"/>
          <p:cNvSpPr txBox="1">
            <a:spLocks noGrp="1"/>
          </p:cNvSpPr>
          <p:nvPr>
            <p:ph type="title" hasCustomPrompt="1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" name="Google Shape;36;p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7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" name="Google Shape;59;p8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9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food, vegetable, indoor, fruit&#10;&#10;Description automatically generated">
            <a:extLst>
              <a:ext uri="{FF2B5EF4-FFF2-40B4-BE49-F238E27FC236}">
                <a16:creationId xmlns:a16="http://schemas.microsoft.com/office/drawing/2014/main" id="{80488627-CBF4-4859-9345-123584A89D6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4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177" y="26768"/>
            <a:ext cx="9145177" cy="4951268"/>
          </a:xfrm>
          <a:prstGeom prst="rect">
            <a:avLst/>
          </a:prstGeom>
          <a:effectLst>
            <a:outerShdw blurRad="50800" dist="50800" dir="5400000" sx="1000" sy="1000" algn="ctr" rotWithShape="0">
              <a:srgbClr val="000000"/>
            </a:outerShdw>
          </a:effectLst>
        </p:spPr>
      </p:pic>
      <p:sp>
        <p:nvSpPr>
          <p:cNvPr id="86" name="Google Shape;86;p13"/>
          <p:cNvSpPr txBox="1">
            <a:spLocks noGrp="1"/>
          </p:cNvSpPr>
          <p:nvPr>
            <p:ph type="ctrTitle"/>
          </p:nvPr>
        </p:nvSpPr>
        <p:spPr>
          <a:xfrm>
            <a:off x="1046373" y="1430746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 dirty="0"/>
              <a:t>Group 9: </a:t>
            </a:r>
            <a:br>
              <a:rPr lang="en" sz="4100" dirty="0"/>
            </a:br>
            <a:r>
              <a:rPr lang="en" sz="4100" dirty="0"/>
              <a:t>         Diet Planning Project</a:t>
            </a:r>
            <a:endParaRPr sz="4100" dirty="0"/>
          </a:p>
        </p:txBody>
      </p:sp>
      <p:sp>
        <p:nvSpPr>
          <p:cNvPr id="87" name="Google Shape;87;p13"/>
          <p:cNvSpPr txBox="1">
            <a:spLocks noGrp="1"/>
          </p:cNvSpPr>
          <p:nvPr>
            <p:ph type="subTitle" idx="1"/>
          </p:nvPr>
        </p:nvSpPr>
        <p:spPr>
          <a:xfrm>
            <a:off x="5008421" y="3884072"/>
            <a:ext cx="5886450" cy="9302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2">
                    <a:lumMod val="75000"/>
                    <a:lumOff val="25000"/>
                  </a:schemeClr>
                </a:solidFill>
              </a:rPr>
              <a:t>                                  </a:t>
            </a:r>
            <a:r>
              <a:rPr lang="en-US" b="1" dirty="0" err="1">
                <a:solidFill>
                  <a:schemeClr val="bg2">
                    <a:lumMod val="75000"/>
                    <a:lumOff val="25000"/>
                  </a:schemeClr>
                </a:solidFill>
              </a:rPr>
              <a:t>Qingqing</a:t>
            </a:r>
            <a:r>
              <a:rPr lang="en-US" b="1" dirty="0">
                <a:solidFill>
                  <a:schemeClr val="bg2">
                    <a:lumMod val="75000"/>
                    <a:lumOff val="25000"/>
                  </a:schemeClr>
                </a:solidFill>
              </a:rPr>
              <a:t> Hu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bg2">
                    <a:lumMod val="75000"/>
                    <a:lumOff val="25000"/>
                  </a:schemeClr>
                </a:solidFill>
              </a:rPr>
              <a:t>                                  </a:t>
            </a:r>
            <a:r>
              <a:rPr lang="en-US" b="1" dirty="0" err="1">
                <a:solidFill>
                  <a:schemeClr val="bg2">
                    <a:lumMod val="75000"/>
                    <a:lumOff val="25000"/>
                  </a:schemeClr>
                </a:solidFill>
              </a:rPr>
              <a:t>Zhiwei</a:t>
            </a:r>
            <a:r>
              <a:rPr lang="en-US" b="1" dirty="0">
                <a:solidFill>
                  <a:schemeClr val="bg2">
                    <a:lumMod val="75000"/>
                    <a:lumOff val="25000"/>
                  </a:schemeClr>
                </a:solidFill>
              </a:rPr>
              <a:t> Wang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bg2">
                    <a:lumMod val="75000"/>
                    <a:lumOff val="25000"/>
                  </a:schemeClr>
                </a:solidFill>
              </a:rPr>
              <a:t>                                  Nan Zhang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A869B3-2B44-4951-9D91-8BD203141FC5}"/>
              </a:ext>
            </a:extLst>
          </p:cNvPr>
          <p:cNvSpPr txBox="1"/>
          <p:nvPr/>
        </p:nvSpPr>
        <p:spPr>
          <a:xfrm>
            <a:off x="6572253" y="3698187"/>
            <a:ext cx="30912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2">
                    <a:lumMod val="75000"/>
                    <a:lumOff val="25000"/>
                  </a:schemeClr>
                </a:solidFill>
              </a:rPr>
              <a:t>SCM702 Final Project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Project Ideas</a:t>
            </a:r>
            <a:endParaRPr dirty="0"/>
          </a:p>
        </p:txBody>
      </p:sp>
      <p:sp>
        <p:nvSpPr>
          <p:cNvPr id="93" name="Google Shape;93;p14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457200" lvl="0" indent="-312487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781" dirty="0"/>
              <a:t>Decision Variables</a:t>
            </a:r>
            <a:endParaRPr sz="2781" dirty="0"/>
          </a:p>
          <a:p>
            <a:pPr marL="622209" lvl="1" indent="0" algn="l" rtl="0"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" sz="2200" dirty="0"/>
              <a:t>The amount of each product</a:t>
            </a:r>
            <a:endParaRPr sz="2200" dirty="0"/>
          </a:p>
          <a:p>
            <a:pPr marL="914400" lvl="1" indent="-292191" algn="l" rtl="0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2108" dirty="0"/>
              <a:t>X1 = amount of white bread</a:t>
            </a:r>
            <a:endParaRPr sz="2108" dirty="0"/>
          </a:p>
          <a:p>
            <a:pPr marL="914400" lvl="1" indent="-292191" algn="l" rtl="0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2108" dirty="0"/>
              <a:t>X2 = amount of whole-wheat bread</a:t>
            </a:r>
            <a:endParaRPr sz="2108" dirty="0"/>
          </a:p>
          <a:p>
            <a:pPr marL="622209" lvl="1" indent="0" algn="l" rtl="0"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" sz="2108" dirty="0"/>
              <a:t>       …</a:t>
            </a:r>
            <a:endParaRPr sz="2108" dirty="0"/>
          </a:p>
          <a:p>
            <a:pPr marL="914400" lvl="1" indent="-292191" algn="l" rtl="0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2108" dirty="0"/>
              <a:t>X10 = amount of Gala apple</a:t>
            </a:r>
            <a:endParaRPr sz="2108" dirty="0"/>
          </a:p>
          <a:p>
            <a:pPr marL="9144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315209" algn="l" rtl="0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 sz="2871" dirty="0"/>
              <a:t>Objective Function</a:t>
            </a:r>
            <a:endParaRPr sz="2871" dirty="0"/>
          </a:p>
          <a:p>
            <a:pPr marL="914400" lvl="1" indent="-288925" algn="l" rtl="0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2000" dirty="0"/>
              <a:t>Minimize the cost</a:t>
            </a:r>
            <a:endParaRPr sz="2000"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  <p:sp>
        <p:nvSpPr>
          <p:cNvPr id="94" name="Google Shape;94;p14"/>
          <p:cNvSpPr txBox="1">
            <a:spLocks noGrp="1"/>
          </p:cNvSpPr>
          <p:nvPr>
            <p:ph type="body" idx="2"/>
          </p:nvPr>
        </p:nvSpPr>
        <p:spPr>
          <a:xfrm>
            <a:off x="4643604" y="2078874"/>
            <a:ext cx="4214646" cy="296071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700" dirty="0"/>
              <a:t>Constraints</a:t>
            </a:r>
            <a:endParaRPr sz="1700" dirty="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400" dirty="0"/>
              <a:t>Basic nutrition needs</a:t>
            </a:r>
            <a:endParaRPr sz="1400" dirty="0"/>
          </a:p>
          <a:p>
            <a:pPr marL="1371600" lvl="2" indent="-285750" algn="l" rtl="0">
              <a:spcBef>
                <a:spcPts val="0"/>
              </a:spcBef>
              <a:spcAft>
                <a:spcPts val="0"/>
              </a:spcAft>
              <a:buSzPts val="900"/>
              <a:buChar char="■"/>
            </a:pPr>
            <a:r>
              <a:rPr lang="en" sz="1300" dirty="0"/>
              <a:t>Calories &gt;= 2000kcal</a:t>
            </a:r>
            <a:endParaRPr sz="1300" dirty="0"/>
          </a:p>
          <a:p>
            <a:pPr marL="1371600" lvl="2" indent="-285750" algn="l" rtl="0">
              <a:spcBef>
                <a:spcPts val="0"/>
              </a:spcBef>
              <a:spcAft>
                <a:spcPts val="0"/>
              </a:spcAft>
              <a:buSzPts val="900"/>
              <a:buChar char="■"/>
            </a:pPr>
            <a:r>
              <a:rPr lang="en" sz="1300" dirty="0"/>
              <a:t>Protein &gt;= 50g</a:t>
            </a:r>
            <a:endParaRPr sz="1300" dirty="0"/>
          </a:p>
          <a:p>
            <a:pPr marL="1371600" lvl="2" indent="-285750" algn="l" rtl="0">
              <a:spcBef>
                <a:spcPts val="0"/>
              </a:spcBef>
              <a:spcAft>
                <a:spcPts val="0"/>
              </a:spcAft>
              <a:buSzPts val="900"/>
              <a:buChar char="■"/>
            </a:pPr>
            <a:r>
              <a:rPr lang="en" sz="1300" dirty="0"/>
              <a:t>Fat &lt;= 70g</a:t>
            </a:r>
            <a:endParaRPr sz="1300" dirty="0"/>
          </a:p>
          <a:p>
            <a:pPr marL="1371600" lvl="2" indent="-285750" algn="l" rtl="0">
              <a:spcBef>
                <a:spcPts val="0"/>
              </a:spcBef>
              <a:spcAft>
                <a:spcPts val="0"/>
              </a:spcAft>
              <a:buSzPts val="900"/>
              <a:buChar char="■"/>
            </a:pPr>
            <a:r>
              <a:rPr lang="en" sz="1300" dirty="0"/>
              <a:t>Carb &gt;= 260g</a:t>
            </a:r>
            <a:r>
              <a:rPr lang="en" sz="1300" dirty="0">
                <a:solidFill>
                  <a:srgbClr val="000000"/>
                </a:solidFill>
              </a:rPr>
              <a:t> </a:t>
            </a:r>
            <a:endParaRPr sz="1085" dirty="0">
              <a:solidFill>
                <a:srgbClr val="000000"/>
              </a:solidFill>
            </a:endParaRP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400" dirty="0"/>
              <a:t>Diversity requirements</a:t>
            </a:r>
            <a:endParaRPr sz="1400" dirty="0"/>
          </a:p>
          <a:p>
            <a:pPr marL="1371600" lvl="2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 sz="1300" dirty="0"/>
              <a:t>At least two types of veggie/fruit</a:t>
            </a:r>
            <a:endParaRPr sz="1300" dirty="0"/>
          </a:p>
          <a:p>
            <a:pPr marL="1371600" lvl="2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 sz="1300" dirty="0"/>
              <a:t>Eggs: 1 or 2 </a:t>
            </a:r>
            <a:endParaRPr sz="1300" dirty="0"/>
          </a:p>
          <a:p>
            <a:pPr marL="1371600" lvl="2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 sz="1300" dirty="0"/>
              <a:t>At least two types of meat/egg/poultry</a:t>
            </a:r>
            <a:endParaRPr sz="1300" dirty="0"/>
          </a:p>
          <a:p>
            <a:pPr marL="1371600" lvl="2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 sz="1300" dirty="0"/>
              <a:t>...</a:t>
            </a:r>
            <a:endParaRPr sz="1800" dirty="0"/>
          </a:p>
        </p:txBody>
      </p:sp>
      <p:pic>
        <p:nvPicPr>
          <p:cNvPr id="95" name="Google Shape;9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12578" y="601000"/>
            <a:ext cx="1815778" cy="18096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96</Words>
  <Application>Microsoft Office PowerPoint</Application>
  <PresentationFormat>On-screen Show (16:9)</PresentationFormat>
  <Paragraphs>26</Paragraphs>
  <Slides>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Lato</vt:lpstr>
      <vt:lpstr>Raleway</vt:lpstr>
      <vt:lpstr>Arial</vt:lpstr>
      <vt:lpstr>Streamline</vt:lpstr>
      <vt:lpstr>Group 9:           Diet Planning Project</vt:lpstr>
      <vt:lpstr>Project Ideas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Group 9: Diet Planning Project</dc:title>
  <cp:lastModifiedBy>qingqinghu</cp:lastModifiedBy>
  <cp:revision>5</cp:revision>
  <dcterms:modified xsi:type="dcterms:W3CDTF">2021-04-05T03:01:10Z</dcterms:modified>
</cp:coreProperties>
</file>